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7" r:id="rId2"/>
    <p:sldId id="289" r:id="rId3"/>
    <p:sldId id="265" r:id="rId4"/>
    <p:sldId id="311" r:id="rId5"/>
    <p:sldId id="298" r:id="rId6"/>
    <p:sldId id="312" r:id="rId7"/>
    <p:sldId id="313" r:id="rId8"/>
    <p:sldId id="276" r:id="rId9"/>
    <p:sldId id="301" r:id="rId10"/>
    <p:sldId id="310" r:id="rId11"/>
    <p:sldId id="300" r:id="rId12"/>
    <p:sldId id="314" r:id="rId13"/>
    <p:sldId id="315" r:id="rId14"/>
    <p:sldId id="316" r:id="rId15"/>
    <p:sldId id="308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86C"/>
    <a:srgbClr val="336699"/>
    <a:srgbClr val="907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33" autoAdjust="0"/>
    <p:restoredTop sz="92876"/>
  </p:normalViewPr>
  <p:slideViewPr>
    <p:cSldViewPr>
      <p:cViewPr varScale="1">
        <p:scale>
          <a:sx n="57" d="100"/>
          <a:sy n="57" d="100"/>
        </p:scale>
        <p:origin x="48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A7844-2BA8-4B52-B29F-01BE03488707}" type="datetimeFigureOut">
              <a:rPr lang="en-US" smtClean="0"/>
              <a:t>8/27/17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D81C3-C527-485F-BC23-22A13BE38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93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Courier New" pitchFamily="49" charset="0"/>
              <a:buChar char="o"/>
            </a:pPr>
            <a:r>
              <a:rPr lang="en-US" sz="2000" dirty="0" smtClean="0"/>
              <a:t> Key characteristics </a:t>
            </a:r>
            <a:r>
              <a:rPr lang="en-CA" sz="2000" dirty="0" smtClean="0"/>
              <a:t>of the </a:t>
            </a:r>
            <a:r>
              <a:rPr lang="en-CA" sz="2000" dirty="0" err="1" smtClean="0"/>
              <a:t>servicescape</a:t>
            </a:r>
            <a:endParaRPr lang="en-CA" sz="2000" dirty="0" smtClean="0"/>
          </a:p>
          <a:p>
            <a:pPr marL="342900" indent="-342900">
              <a:buFont typeface="Courier New" pitchFamily="49" charset="0"/>
              <a:buChar char="o"/>
            </a:pPr>
            <a:endParaRPr lang="en-CA" sz="2000" dirty="0" smtClean="0"/>
          </a:p>
          <a:p>
            <a:pPr marL="342900" indent="-342900">
              <a:buFont typeface="Courier New" pitchFamily="49" charset="0"/>
              <a:buChar char="o"/>
            </a:pPr>
            <a:r>
              <a:rPr lang="en-CA" sz="2000" dirty="0" smtClean="0"/>
              <a:t>Physical environment often referred to as the ‘</a:t>
            </a:r>
            <a:r>
              <a:rPr lang="en-CA" sz="2000" dirty="0" err="1" smtClean="0"/>
              <a:t>servicescape</a:t>
            </a:r>
            <a:r>
              <a:rPr lang="en-CA" sz="2000" dirty="0" smtClean="0"/>
              <a:t>’</a:t>
            </a:r>
            <a:endParaRPr lang="en-US" sz="20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en-CA" sz="2000" dirty="0" smtClean="0"/>
              <a:t>Facilitates performance or communication of service</a:t>
            </a:r>
            <a:endParaRPr lang="en-US" sz="2000" dirty="0" smtClean="0"/>
          </a:p>
          <a:p>
            <a:pPr marL="342900" indent="-342900">
              <a:buFont typeface="Courier New" pitchFamily="49" charset="0"/>
              <a:buChar char="o"/>
            </a:pPr>
            <a:endParaRPr lang="en-US" sz="2000" dirty="0" smtClean="0"/>
          </a:p>
          <a:p>
            <a:pPr marL="342900" indent="-342900">
              <a:buFont typeface="Courier New" pitchFamily="49" charset="0"/>
              <a:buChar char="o"/>
            </a:pPr>
            <a:r>
              <a:rPr lang="en-US" sz="2000" dirty="0" smtClean="0"/>
              <a:t>Particularly important for tourism &amp; hospitality products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endParaRPr lang="en-CA" sz="2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CA" sz="2000" dirty="0" smtClean="0"/>
              <a:t>Universal for example effectively uses the </a:t>
            </a:r>
            <a:r>
              <a:rPr lang="en-CA" sz="2000" dirty="0" err="1" smtClean="0"/>
              <a:t>servicescape</a:t>
            </a:r>
            <a:r>
              <a:rPr lang="en-CA" sz="2000" dirty="0" smtClean="0"/>
              <a:t> to excite customers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81C3-C527-485F-BC23-22A13BE38CB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5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865841" y="4578013"/>
            <a:ext cx="51796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Providing customer service </a:t>
            </a:r>
            <a:br>
              <a:rPr lang="en-US" sz="28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</a:br>
            <a:r>
              <a:rPr lang="en-US" sz="28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through the </a:t>
            </a:r>
            <a:r>
              <a:rPr lang="en-US" sz="2800" b="1" kern="1200" dirty="0" err="1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servicescape</a:t>
            </a:r>
            <a:endParaRPr lang="en-US" sz="2800" b="1" kern="1200" dirty="0" smtClean="0">
              <a:solidFill>
                <a:schemeClr val="tx1"/>
              </a:solidFill>
              <a:effectLst/>
              <a:latin typeface="Tahoma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819400" y="3802559"/>
            <a:ext cx="29546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Chapter</a:t>
            </a:r>
            <a:r>
              <a:rPr lang="en-US" sz="4400" b="1" kern="1200" baseline="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 8</a:t>
            </a:r>
            <a:endParaRPr lang="en-US" sz="4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9144000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Karen\AppData\Local\Microsoft\Windows\Temporary Internet Files\Content.IE5\1AM1THAR\GP%20LOGO1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89732"/>
            <a:ext cx="844550" cy="8132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688080" y="6414078"/>
            <a:ext cx="5332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© Hudson &amp; Hudson. </a:t>
            </a:r>
            <a:r>
              <a:rPr lang="en-US" sz="1400" i="1" dirty="0" smtClean="0"/>
              <a:t>Customer Service for Hospitality &amp; Tourism</a:t>
            </a:r>
            <a:endParaRPr lang="en-US" sz="1400" i="1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75935-DA8A-47B4-996C-05C2B93F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13443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6450" y="0"/>
            <a:ext cx="173355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04825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55935-CD17-4E93-90C7-BAE3761146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21479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838200" y="0"/>
            <a:ext cx="83058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19284-E648-4D87-9771-7975855ECF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97372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8" y="0"/>
            <a:ext cx="83153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0E123-BE1A-41CA-A96C-0B3205B325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4722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175"/>
            <a:ext cx="83153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FC989-C9F5-4D51-A9C3-AE5F20336A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38000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76" y="0"/>
            <a:ext cx="83153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13306-FE83-4F60-8498-80E898BED3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55339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1F829-5758-4137-9F91-95FEA906C7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14946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CD207-EE75-4420-B4EE-E9AC0E49FE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72521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18BFE-18C8-4C22-88C0-C4BEF9406B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73128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C20FA-CEFA-4342-88C2-C4AC5758C6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76191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6858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09600"/>
            <a:ext cx="6934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latin typeface="Arial" charset="0"/>
              </a:defRPr>
            </a:lvl1pPr>
          </a:lstStyle>
          <a:p>
            <a:fld id="{F5AF11E3-5AEA-439E-88D2-08E5A4FC1BE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0"/>
            <a:ext cx="9143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86400"/>
            <a:ext cx="1066800" cy="1123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1400" y="6362700"/>
            <a:ext cx="5332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© Hudson &amp; Hudson. </a:t>
            </a:r>
            <a:r>
              <a:rPr lang="en-US" sz="1400" i="1" dirty="0" smtClean="0"/>
              <a:t>Customer Service for Hospitality &amp; Tourism</a:t>
            </a:r>
            <a:endParaRPr lang="en-US" sz="1400" i="1" dirty="0"/>
          </a:p>
        </p:txBody>
      </p:sp>
      <p:sp>
        <p:nvSpPr>
          <p:cNvPr id="6" name="Rectangle 5"/>
          <p:cNvSpPr/>
          <p:nvPr/>
        </p:nvSpPr>
        <p:spPr>
          <a:xfrm>
            <a:off x="1371600" y="1066800"/>
            <a:ext cx="678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Providing customer service through the </a:t>
            </a:r>
            <a:r>
              <a:rPr lang="en-US" sz="2800" b="1" kern="1200" dirty="0" err="1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servicescape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949756" y="296616"/>
            <a:ext cx="29546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Chapter</a:t>
            </a:r>
            <a:r>
              <a:rPr lang="en-US" sz="4400" b="1" kern="1200" baseline="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 8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302684991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8305800" cy="609600"/>
          </a:xfrm>
        </p:spPr>
        <p:txBody>
          <a:bodyPr/>
          <a:lstStyle/>
          <a:p>
            <a:pPr algn="ctr"/>
            <a:r>
              <a:rPr lang="en-CA" dirty="0"/>
              <a:t> </a:t>
            </a:r>
            <a:r>
              <a:rPr lang="en-US" dirty="0"/>
              <a:t> </a:t>
            </a:r>
            <a:r>
              <a:rPr lang="en-CA" sz="2800" dirty="0"/>
              <a:t>How the </a:t>
            </a:r>
            <a:r>
              <a:rPr lang="en-CA" sz="2800" dirty="0" err="1"/>
              <a:t>servicescape</a:t>
            </a:r>
            <a:r>
              <a:rPr lang="en-CA" sz="2800" dirty="0"/>
              <a:t> impacts </a:t>
            </a: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2800" dirty="0" smtClean="0"/>
              <a:t>consumers </a:t>
            </a:r>
            <a:r>
              <a:rPr lang="en-CA" sz="2800" dirty="0"/>
              <a:t>and employees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868206" y="643436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200" b="1" dirty="0"/>
              <a:t>Figure 8</a:t>
            </a:r>
            <a:r>
              <a:rPr lang="en-CA" sz="1200" b="1" dirty="0" smtClean="0"/>
              <a:t>.1 </a:t>
            </a:r>
            <a:r>
              <a:rPr lang="en-CA" sz="1200" dirty="0" smtClean="0"/>
              <a:t>(</a:t>
            </a:r>
            <a:r>
              <a:rPr lang="en-US" sz="1200" dirty="0" smtClean="0"/>
              <a:t>Source</a:t>
            </a:r>
            <a:r>
              <a:rPr lang="en-US" sz="1200" dirty="0"/>
              <a:t>: Adapted from </a:t>
            </a:r>
            <a:r>
              <a:rPr lang="en-US" sz="1200" dirty="0" err="1"/>
              <a:t>Bitner</a:t>
            </a:r>
            <a:r>
              <a:rPr lang="en-US" sz="1200" dirty="0"/>
              <a:t>, 2002)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12" y="762000"/>
            <a:ext cx="810618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88026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35336" y="990600"/>
            <a:ext cx="8121651" cy="609600"/>
          </a:xfrm>
        </p:spPr>
        <p:txBody>
          <a:bodyPr/>
          <a:lstStyle/>
          <a:p>
            <a:pPr algn="ctr"/>
            <a:r>
              <a:rPr lang="en-CA" dirty="0"/>
              <a:t>Common associations and human responses to colors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32876" y="5820922"/>
            <a:ext cx="6385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/>
              <a:t> </a:t>
            </a:r>
            <a:endParaRPr lang="en-US" sz="1200" dirty="0" smtClean="0"/>
          </a:p>
          <a:p>
            <a:r>
              <a:rPr lang="en-CA" sz="1200" b="1" dirty="0"/>
              <a:t>Table </a:t>
            </a:r>
            <a:r>
              <a:rPr lang="en-CA" sz="1200" b="1" dirty="0" smtClean="0"/>
              <a:t>8.2 </a:t>
            </a:r>
            <a:r>
              <a:rPr lang="en-CA" sz="1200" dirty="0"/>
              <a:t>(Source: Based on Lovelock and </a:t>
            </a:r>
            <a:r>
              <a:rPr lang="en-CA" sz="1200" dirty="0" err="1"/>
              <a:t>Wirtz</a:t>
            </a:r>
            <a:r>
              <a:rPr lang="en-CA" sz="1200" dirty="0"/>
              <a:t>, </a:t>
            </a:r>
            <a:r>
              <a:rPr lang="en-CA" sz="1200" dirty="0" smtClean="0"/>
              <a:t>2007)</a:t>
            </a:r>
            <a:endParaRPr lang="en-US" sz="1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2"/>
          <a:stretch/>
        </p:blipFill>
        <p:spPr bwMode="auto">
          <a:xfrm>
            <a:off x="1032876" y="1600200"/>
            <a:ext cx="784436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32152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305800" cy="609600"/>
          </a:xfrm>
        </p:spPr>
        <p:txBody>
          <a:bodyPr/>
          <a:lstStyle/>
          <a:p>
            <a:pPr algn="ctr"/>
            <a:r>
              <a:rPr lang="en-CA" dirty="0"/>
              <a:t>Waiting line </a:t>
            </a:r>
            <a:r>
              <a:rPr lang="en-CA" dirty="0" smtClean="0"/>
              <a:t>strategies – 4 strategies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85568" y="1143000"/>
            <a:ext cx="7543800" cy="6494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/>
              <a:t>Employ operational logic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Streamline operational processes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Eliminate inefficiencies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Queue configuration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CA" dirty="0"/>
              <a:t>Establish a reservation system</a:t>
            </a:r>
            <a:endParaRPr lang="en-US" sz="1600" dirty="0"/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Shift </a:t>
            </a:r>
            <a:r>
              <a:rPr lang="en-CA" dirty="0"/>
              <a:t>demand </a:t>
            </a:r>
            <a:r>
              <a:rPr lang="en-CA" dirty="0" smtClean="0"/>
              <a:t>to time less busy periods</a:t>
            </a:r>
            <a:endParaRPr lang="en-US" sz="1600" dirty="0" smtClean="0"/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Inherent problem of ‘no-shows’</a:t>
            </a:r>
            <a:endParaRPr lang="en-US" sz="1600" dirty="0" smtClean="0"/>
          </a:p>
          <a:p>
            <a:pPr marL="1200150" lvl="2" indent="-285750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⁻"/>
            </a:pPr>
            <a:r>
              <a:rPr lang="en-CA" dirty="0" smtClean="0"/>
              <a:t>Charge </a:t>
            </a:r>
            <a:r>
              <a:rPr lang="en-CA" dirty="0"/>
              <a:t>fee </a:t>
            </a:r>
            <a:endParaRPr lang="en-US" sz="1600" dirty="0"/>
          </a:p>
          <a:p>
            <a:pPr marL="1200150" lvl="2" indent="-285750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⁻"/>
            </a:pPr>
            <a:r>
              <a:rPr lang="en-CA" dirty="0"/>
              <a:t>Overbook </a:t>
            </a:r>
            <a:r>
              <a:rPr lang="en-CA" dirty="0" smtClean="0"/>
              <a:t>capacity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Differentiate waiting customers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Need-based or customer priority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Guest registering e.g. </a:t>
            </a:r>
            <a:r>
              <a:rPr lang="en-US" dirty="0" smtClean="0"/>
              <a:t>FASTPASS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Make waiting time more fun, or at least tolerable</a:t>
            </a: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endParaRPr lang="en-US" sz="1600" dirty="0"/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26677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8305800" cy="609600"/>
          </a:xfrm>
        </p:spPr>
        <p:txBody>
          <a:bodyPr/>
          <a:lstStyle/>
          <a:p>
            <a:pPr algn="ctr"/>
            <a:r>
              <a:rPr lang="en-CA" dirty="0" smtClean="0"/>
              <a:t>Three possible queue configurations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05" b="59900"/>
          <a:stretch/>
        </p:blipFill>
        <p:spPr bwMode="auto">
          <a:xfrm>
            <a:off x="838200" y="1676400"/>
            <a:ext cx="3060915" cy="242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1" r="50000" b="28437"/>
          <a:stretch/>
        </p:blipFill>
        <p:spPr bwMode="auto">
          <a:xfrm>
            <a:off x="3429000" y="1828800"/>
            <a:ext cx="2921000" cy="193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28" r="55652"/>
          <a:stretch/>
        </p:blipFill>
        <p:spPr bwMode="auto">
          <a:xfrm>
            <a:off x="6112527" y="1752600"/>
            <a:ext cx="2590800" cy="180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4114800"/>
            <a:ext cx="7162800" cy="276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1275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763000" cy="609600"/>
          </a:xfrm>
        </p:spPr>
        <p:txBody>
          <a:bodyPr/>
          <a:lstStyle/>
          <a:p>
            <a:r>
              <a:rPr lang="en-US" dirty="0" smtClean="0"/>
              <a:t>The psychology of waiting lines (</a:t>
            </a:r>
            <a:r>
              <a:rPr lang="en-US" dirty="0" err="1" smtClean="0"/>
              <a:t>Maister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828800" y="633721"/>
          <a:ext cx="4800450" cy="5894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4" imgW="6083076" imgH="7467325" progId="Word.Document.12">
                  <p:embed/>
                </p:oleObj>
              </mc:Choice>
              <mc:Fallback>
                <p:oleObj name="Document" r:id="rId4" imgW="6083076" imgH="7467325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633721"/>
                        <a:ext cx="4800450" cy="58940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3686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9113520" cy="609600"/>
          </a:xfrm>
        </p:spPr>
        <p:txBody>
          <a:bodyPr/>
          <a:lstStyle/>
          <a:p>
            <a:pPr algn="ctr"/>
            <a:r>
              <a:rPr lang="en-US" dirty="0"/>
              <a:t>Case Study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CA" sz="2800" dirty="0"/>
              <a:t>Attention to Detail at </a:t>
            </a:r>
            <a:r>
              <a:rPr lang="en-CA" sz="2800" dirty="0" err="1"/>
              <a:t>Cavas</a:t>
            </a:r>
            <a:r>
              <a:rPr lang="en-CA" sz="2800" dirty="0"/>
              <a:t> Wine Lodge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066800" y="1667500"/>
            <a:ext cx="8039100" cy="607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Exterior design complements landscape</a:t>
            </a:r>
          </a:p>
          <a:p>
            <a:pPr marL="285750" indent="-285750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/>
              <a:t>Interior design: 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Unique décor, color schemes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CA" dirty="0" smtClean="0"/>
              <a:t>Mood enhancing music, atmospheric lighting, “clean and </a:t>
            </a:r>
            <a:r>
              <a:rPr lang="en-CA" dirty="0"/>
              <a:t>fresh” smell</a:t>
            </a:r>
            <a:endParaRPr lang="en-US" sz="1600" dirty="0"/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CA" dirty="0" smtClean="0"/>
              <a:t>Hand-selected objects, furniture by local craftsmen, artists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CA" dirty="0" smtClean="0"/>
              <a:t>Regional</a:t>
            </a:r>
            <a:r>
              <a:rPr lang="en-CA" dirty="0"/>
              <a:t>, organic fruit and vegetables </a:t>
            </a:r>
            <a:endParaRPr lang="en-US" sz="1600" dirty="0"/>
          </a:p>
          <a:p>
            <a:r>
              <a:rPr lang="en-CA" dirty="0"/>
              <a:t> </a:t>
            </a:r>
            <a:endParaRPr lang="en-US" sz="1400" dirty="0"/>
          </a:p>
          <a:p>
            <a:pPr marL="285750" indent="-285750">
              <a:buFont typeface="Courier New" pitchFamily="49" charset="0"/>
              <a:buChar char="o"/>
            </a:pPr>
            <a:r>
              <a:rPr lang="en-CA" dirty="0" smtClean="0"/>
              <a:t>Customer service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CA" dirty="0" smtClean="0"/>
              <a:t>Staff uniforms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CA" dirty="0" smtClean="0"/>
              <a:t>Frontline service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CA" dirty="0" smtClean="0"/>
              <a:t>Guest expectations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Surprise events e.g. </a:t>
            </a:r>
            <a:br>
              <a:rPr lang="en-CA" dirty="0" smtClean="0"/>
            </a:br>
            <a:r>
              <a:rPr lang="en-CA" dirty="0" smtClean="0"/>
              <a:t>tango </a:t>
            </a:r>
            <a:r>
              <a:rPr lang="en-CA" dirty="0"/>
              <a:t>evenings 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outdoor </a:t>
            </a:r>
            <a:r>
              <a:rPr lang="en-CA" dirty="0"/>
              <a:t>cooking lessons </a:t>
            </a:r>
            <a:endParaRPr lang="en-US" dirty="0"/>
          </a:p>
          <a:p>
            <a:r>
              <a:rPr lang="en-CA" dirty="0"/>
              <a:t> </a:t>
            </a:r>
            <a:endParaRPr lang="en-US" sz="1400" dirty="0"/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Courier New" pitchFamily="49" charset="0"/>
              <a:buChar char="o"/>
            </a:pPr>
            <a:endParaRPr lang="en-US" dirty="0"/>
          </a:p>
          <a:p>
            <a:pPr marL="285750" indent="-285750">
              <a:buFont typeface="Courier New" pitchFamily="49" charset="0"/>
              <a:buChar char="o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9200" y="1154668"/>
            <a:ext cx="765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i="1" dirty="0" smtClean="0"/>
              <a:t>We </a:t>
            </a:r>
            <a:r>
              <a:rPr lang="en-CA" i="1" dirty="0"/>
              <a:t>seek the best experience, effortless for our guests</a:t>
            </a:r>
            <a:r>
              <a:rPr lang="en-CA" i="1" dirty="0" smtClean="0"/>
              <a:t>.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191000"/>
            <a:ext cx="4114800" cy="24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4752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382000" cy="609600"/>
          </a:xfrm>
        </p:spPr>
        <p:txBody>
          <a:bodyPr/>
          <a:lstStyle/>
          <a:p>
            <a:pPr algn="ctr"/>
            <a:r>
              <a:rPr lang="en-US" dirty="0" smtClean="0"/>
              <a:t>Topics Covered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71600" y="1219200"/>
            <a:ext cx="7772400" cy="5334000"/>
          </a:xfrm>
        </p:spPr>
        <p:txBody>
          <a:bodyPr/>
          <a:lstStyle/>
          <a:p>
            <a:pPr>
              <a:spcAft>
                <a:spcPts val="600"/>
              </a:spcAft>
              <a:buFont typeface="Courier New" pitchFamily="49" charset="0"/>
              <a:buChar char="o"/>
            </a:pPr>
            <a:r>
              <a:rPr lang="en-US" b="0" dirty="0"/>
              <a:t>Elements of the </a:t>
            </a:r>
            <a:r>
              <a:rPr lang="en-US" b="0" dirty="0" err="1" smtClean="0"/>
              <a:t>servicescape</a:t>
            </a:r>
            <a:endParaRPr lang="en-US" b="0" dirty="0" smtClean="0"/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r>
              <a:rPr lang="en-CA" b="0" dirty="0"/>
              <a:t>The strategic role of the </a:t>
            </a:r>
            <a:r>
              <a:rPr lang="en-CA" b="0" dirty="0" err="1"/>
              <a:t>servicescape</a:t>
            </a:r>
            <a:r>
              <a:rPr lang="en-CA" b="0" dirty="0"/>
              <a:t> </a:t>
            </a:r>
            <a:endParaRPr lang="en-CA" b="0" dirty="0" smtClean="0"/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r>
              <a:rPr lang="en-US" b="0" dirty="0"/>
              <a:t>Developing </a:t>
            </a:r>
            <a:r>
              <a:rPr lang="en-US" b="0" dirty="0" err="1" smtClean="0"/>
              <a:t>servicescapes</a:t>
            </a:r>
            <a:endParaRPr lang="en-US" b="0" dirty="0" smtClean="0"/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r>
              <a:rPr lang="en-US" b="0" dirty="0" smtClean="0"/>
              <a:t>The effects </a:t>
            </a:r>
            <a:r>
              <a:rPr lang="en-US" b="0" dirty="0"/>
              <a:t>of </a:t>
            </a:r>
            <a:r>
              <a:rPr lang="en-US" b="0" dirty="0" err="1"/>
              <a:t>servicescapes</a:t>
            </a:r>
            <a:r>
              <a:rPr lang="en-US" b="0" dirty="0"/>
              <a:t> on consumer </a:t>
            </a:r>
            <a:r>
              <a:rPr lang="en-US" b="0" dirty="0" err="1"/>
              <a:t>behaviour</a:t>
            </a:r>
            <a:endParaRPr lang="en-US" b="0" dirty="0"/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r>
              <a:rPr lang="en-CA" b="0" dirty="0"/>
              <a:t>Waiting line strategies</a:t>
            </a:r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endParaRPr lang="en-CA" b="0" dirty="0"/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endParaRPr lang="en-US" b="0" dirty="0" smtClean="0"/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endParaRPr lang="en-CA" b="0" dirty="0" smtClean="0"/>
          </a:p>
          <a:p>
            <a:pPr>
              <a:buFont typeface="Courier New" pitchFamily="49" charset="0"/>
              <a:buChar char="o"/>
            </a:pPr>
            <a:endParaRPr lang="en-CA" b="0" dirty="0" smtClean="0"/>
          </a:p>
        </p:txBody>
      </p:sp>
    </p:spTree>
    <p:extLst>
      <p:ext uri="{BB962C8B-B14F-4D97-AF65-F5344CB8AC3E}">
        <p14:creationId xmlns:p14="http://schemas.microsoft.com/office/powerpoint/2010/main" val="3712243137"/>
      </p:ext>
    </p:extLst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417" y="457200"/>
            <a:ext cx="7687139" cy="609600"/>
          </a:xfrm>
        </p:spPr>
        <p:txBody>
          <a:bodyPr/>
          <a:lstStyle/>
          <a:p>
            <a:pPr algn="ctr"/>
            <a:r>
              <a:rPr lang="en-US" dirty="0"/>
              <a:t>‘At Your Service’ Spotlight: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CA" sz="2800" dirty="0"/>
              <a:t>Hospitality Starbucks-style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90599" y="1371600"/>
            <a:ext cx="8153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‘Third place’ - a social, yet personal environment </a:t>
            </a:r>
            <a:r>
              <a:rPr lang="en-US" sz="2000" i="1" dirty="0" smtClean="0"/>
              <a:t>….where </a:t>
            </a:r>
            <a:r>
              <a:rPr lang="en-US" sz="2000" i="1" dirty="0"/>
              <a:t>people </a:t>
            </a:r>
            <a:r>
              <a:rPr lang="en-US" sz="2000" i="1" dirty="0" smtClean="0"/>
              <a:t>connect </a:t>
            </a:r>
            <a:r>
              <a:rPr lang="en-US" sz="2000" i="1" dirty="0"/>
              <a:t>with others and reconnect with themselves.</a:t>
            </a:r>
          </a:p>
          <a:p>
            <a:r>
              <a:rPr lang="en-US" sz="2000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5367" y="2225395"/>
            <a:ext cx="768713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US" dirty="0" smtClean="0"/>
              <a:t>Themes inspired by </a:t>
            </a:r>
            <a:r>
              <a:rPr lang="en-US" dirty="0"/>
              <a:t>Italian espresso bars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Inviting, </a:t>
            </a:r>
            <a:r>
              <a:rPr lang="en-US" dirty="0" smtClean="0"/>
              <a:t>comfortable, compelling </a:t>
            </a:r>
            <a:r>
              <a:rPr lang="en-US" dirty="0" err="1" smtClean="0"/>
              <a:t>servicescapes</a:t>
            </a:r>
            <a:r>
              <a:rPr lang="en-US" dirty="0" smtClean="0"/>
              <a:t> 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Sensory pleasures and ambiance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Italian terminology </a:t>
            </a:r>
          </a:p>
          <a:p>
            <a:r>
              <a:rPr lang="en-US" dirty="0"/>
              <a:t> 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/>
              <a:t>Customer focused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First </a:t>
            </a:r>
            <a:r>
              <a:rPr lang="en-US" dirty="0"/>
              <a:t>names on </a:t>
            </a:r>
            <a:r>
              <a:rPr lang="en-US" dirty="0" smtClean="0"/>
              <a:t>paper cups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Free </a:t>
            </a:r>
            <a:r>
              <a:rPr lang="en-US" dirty="0" err="1"/>
              <a:t>WiFi</a:t>
            </a:r>
            <a:r>
              <a:rPr lang="en-US" dirty="0"/>
              <a:t> for work, social networking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Meeting place, community hub</a:t>
            </a:r>
          </a:p>
          <a:p>
            <a:r>
              <a:rPr lang="en-US" dirty="0"/>
              <a:t> 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/>
              <a:t>Long-term brand integrity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Espresso machines replaced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Modified </a:t>
            </a:r>
            <a:r>
              <a:rPr lang="en-US" dirty="0"/>
              <a:t>menu items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Slowed expansion</a:t>
            </a:r>
            <a:r>
              <a:rPr lang="en-US" dirty="0"/>
              <a:t>, </a:t>
            </a:r>
            <a:r>
              <a:rPr lang="en-US" dirty="0" smtClean="0"/>
              <a:t>new </a:t>
            </a:r>
            <a:r>
              <a:rPr lang="en-US" dirty="0"/>
              <a:t>products</a:t>
            </a:r>
          </a:p>
          <a:p>
            <a:endParaRPr lang="en-US" dirty="0"/>
          </a:p>
        </p:txBody>
      </p:sp>
      <p:pic>
        <p:nvPicPr>
          <p:cNvPr id="1026" name="Picture 2" descr="C:\Users\Karen\AppData\Local\Microsoft\Windows\Temporary Internet Files\Content.IE5\EH852AR9\Howard Schultz at Seattle Support Center Ch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97674"/>
            <a:ext cx="2462783" cy="304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244210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060" y="685800"/>
            <a:ext cx="8305800" cy="609600"/>
          </a:xfrm>
        </p:spPr>
        <p:txBody>
          <a:bodyPr/>
          <a:lstStyle/>
          <a:p>
            <a:pPr algn="ctr"/>
            <a:r>
              <a:rPr lang="en-CA" dirty="0"/>
              <a:t> </a:t>
            </a:r>
            <a:r>
              <a:rPr lang="en-US" dirty="0"/>
              <a:t> </a:t>
            </a:r>
            <a:r>
              <a:rPr lang="en-US" dirty="0" smtClean="0"/>
              <a:t>Key characteristics </a:t>
            </a:r>
            <a:r>
              <a:rPr lang="en-CA" dirty="0" smtClean="0"/>
              <a:t>of </a:t>
            </a:r>
            <a:r>
              <a:rPr lang="en-CA" dirty="0"/>
              <a:t>the </a:t>
            </a:r>
            <a:r>
              <a:rPr lang="en-CA" dirty="0" err="1" smtClean="0"/>
              <a:t>servicescape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32560" y="1524000"/>
            <a:ext cx="755904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itchFamily="49" charset="0"/>
              <a:buChar char="o"/>
            </a:pPr>
            <a:r>
              <a:rPr lang="en-CA" sz="2000" dirty="0" smtClean="0"/>
              <a:t>Physical environment often referred </a:t>
            </a:r>
            <a:r>
              <a:rPr lang="en-CA" sz="2000" dirty="0"/>
              <a:t>to as the ‘</a:t>
            </a:r>
            <a:r>
              <a:rPr lang="en-CA" sz="2000" dirty="0" err="1"/>
              <a:t>servicescape</a:t>
            </a:r>
            <a:r>
              <a:rPr lang="en-CA" sz="2000" dirty="0"/>
              <a:t>’</a:t>
            </a:r>
            <a:endParaRPr lang="en-US" sz="20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CA" sz="2000" dirty="0" smtClean="0"/>
              <a:t>Facilitates </a:t>
            </a:r>
            <a:r>
              <a:rPr lang="en-CA" sz="2000" dirty="0"/>
              <a:t>performance or communication of service</a:t>
            </a:r>
            <a:endParaRPr lang="en-US" sz="2000" dirty="0"/>
          </a:p>
          <a:p>
            <a:pPr marL="342900" indent="-342900">
              <a:buFont typeface="Courier New" pitchFamily="49" charset="0"/>
              <a:buChar char="o"/>
            </a:pPr>
            <a:endParaRPr lang="en-US" sz="2000" dirty="0"/>
          </a:p>
          <a:p>
            <a:pPr marL="342900" indent="-342900">
              <a:buFont typeface="Courier New" pitchFamily="49" charset="0"/>
              <a:buChar char="o"/>
            </a:pPr>
            <a:r>
              <a:rPr lang="en-US" sz="2000" dirty="0" smtClean="0"/>
              <a:t>Particularly important for tourism &amp; hospitality products</a:t>
            </a:r>
            <a:endParaRPr lang="en-US" sz="20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endParaRPr lang="en-CA" sz="2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CA" sz="2000" dirty="0" smtClean="0"/>
              <a:t>Universal for example effectively uses the </a:t>
            </a:r>
            <a:r>
              <a:rPr lang="en-CA" sz="2000" dirty="0" err="1" smtClean="0"/>
              <a:t>servicescape</a:t>
            </a:r>
            <a:r>
              <a:rPr lang="en-CA" sz="2000" dirty="0" smtClean="0"/>
              <a:t> </a:t>
            </a:r>
            <a:r>
              <a:rPr lang="en-CA" sz="2000" dirty="0"/>
              <a:t>t</a:t>
            </a:r>
            <a:r>
              <a:rPr lang="en-CA" sz="2000" dirty="0" smtClean="0"/>
              <a:t>o excite customers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006743"/>
            <a:ext cx="69596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2234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8305800" cy="609600"/>
          </a:xfrm>
        </p:spPr>
        <p:txBody>
          <a:bodyPr/>
          <a:lstStyle/>
          <a:p>
            <a:pPr algn="ctr"/>
            <a:r>
              <a:rPr lang="en-CA" dirty="0"/>
              <a:t> </a:t>
            </a:r>
            <a:r>
              <a:rPr lang="en-US" dirty="0"/>
              <a:t> </a:t>
            </a:r>
            <a:r>
              <a:rPr lang="en-CA" sz="2800" dirty="0" smtClean="0"/>
              <a:t>Elements of the </a:t>
            </a:r>
            <a:r>
              <a:rPr lang="en-CA" sz="2800" dirty="0" err="1" smtClean="0"/>
              <a:t>servicescape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103671" y="442624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200" b="1" dirty="0" smtClean="0"/>
              <a:t>Table 8.1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81" b="8904"/>
          <a:stretch/>
        </p:blipFill>
        <p:spPr bwMode="auto">
          <a:xfrm>
            <a:off x="1066800" y="1524000"/>
            <a:ext cx="7772400" cy="290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93786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799" y="381000"/>
            <a:ext cx="8278201" cy="609600"/>
          </a:xfrm>
        </p:spPr>
        <p:txBody>
          <a:bodyPr/>
          <a:lstStyle/>
          <a:p>
            <a:pPr algn="ctr"/>
            <a:r>
              <a:rPr lang="en-CA" sz="2800" dirty="0"/>
              <a:t>The strategic role of the </a:t>
            </a:r>
            <a:r>
              <a:rPr lang="en-CA" sz="2800" dirty="0" err="1"/>
              <a:t>servicescape</a:t>
            </a:r>
            <a:r>
              <a:rPr lang="en-CA" sz="2800" dirty="0"/>
              <a:t>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066800" y="1355834"/>
            <a:ext cx="4876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Packaging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Creates external image 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Sets expectations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Facilitator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Aids performances of service providers 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Physical layout and functional design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Socializer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Suggests expected roles, behaviors and relationships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Differentiator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Distinguished from competitors 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Signals appropriate market segments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066800"/>
            <a:ext cx="30480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962400"/>
            <a:ext cx="3200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0511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8305800" cy="609600"/>
          </a:xfrm>
        </p:spPr>
        <p:txBody>
          <a:bodyPr/>
          <a:lstStyle/>
          <a:p>
            <a:pPr algn="ctr"/>
            <a:r>
              <a:rPr lang="en-CA" dirty="0"/>
              <a:t>Developing </a:t>
            </a:r>
            <a:r>
              <a:rPr lang="en-CA" dirty="0" err="1"/>
              <a:t>servicescapes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66800" y="1066800"/>
            <a:ext cx="7924800" cy="4262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CA" dirty="0" smtClean="0"/>
              <a:t>Effective </a:t>
            </a:r>
            <a:r>
              <a:rPr lang="en-CA" dirty="0" err="1" smtClean="0"/>
              <a:t>servicescapes</a:t>
            </a:r>
            <a:r>
              <a:rPr lang="en-CA" dirty="0" smtClean="0"/>
              <a:t>: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Have to be seen holistically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Everything depends on everything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/>
              <a:t>e</a:t>
            </a:r>
            <a:r>
              <a:rPr lang="en-CA" dirty="0" smtClean="0"/>
              <a:t>.g. scent and music work together</a:t>
            </a:r>
            <a:endParaRPr lang="en-CA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Themed </a:t>
            </a:r>
            <a:r>
              <a:rPr lang="en-CA" dirty="0" err="1" smtClean="0"/>
              <a:t>servicescapes</a:t>
            </a:r>
            <a:r>
              <a:rPr lang="en-CA" dirty="0" smtClean="0"/>
              <a:t> common these days (e.g. Forum Shops)</a:t>
            </a:r>
            <a:endParaRPr lang="en-US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CA" dirty="0" smtClean="0"/>
              <a:t>Interactive </a:t>
            </a:r>
            <a:r>
              <a:rPr lang="en-CA" dirty="0" err="1" smtClean="0"/>
              <a:t>servicescapes</a:t>
            </a:r>
            <a:r>
              <a:rPr lang="en-CA" dirty="0" smtClean="0"/>
              <a:t> (e.g. Churchill Museum)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err="1"/>
              <a:t>Servicescapes</a:t>
            </a:r>
            <a:r>
              <a:rPr lang="en-US" dirty="0"/>
              <a:t> developed </a:t>
            </a:r>
            <a:r>
              <a:rPr lang="en-US" dirty="0" smtClean="0"/>
              <a:t>to attract </a:t>
            </a:r>
            <a:r>
              <a:rPr lang="en-US" dirty="0"/>
              <a:t>new market segments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endParaRPr lang="en-US" dirty="0"/>
          </a:p>
          <a:p>
            <a:endParaRPr lang="en-GB" dirty="0"/>
          </a:p>
          <a:p>
            <a:endParaRPr lang="en-GB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810000"/>
            <a:ext cx="7848600" cy="28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4622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8305800" cy="609600"/>
          </a:xfrm>
        </p:spPr>
        <p:txBody>
          <a:bodyPr/>
          <a:lstStyle/>
          <a:p>
            <a:pPr algn="ctr"/>
            <a:r>
              <a:rPr lang="en-US" dirty="0"/>
              <a:t>Snapshot: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CA" sz="2800" dirty="0"/>
              <a:t>Incheon </a:t>
            </a:r>
            <a:r>
              <a:rPr lang="en-CA" sz="2800" dirty="0" smtClean="0"/>
              <a:t>Airport, Korea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90600" y="1114991"/>
            <a:ext cx="7772400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i="1" dirty="0" smtClean="0"/>
              <a:t>First and last impressions.</a:t>
            </a:r>
            <a:endParaRPr lang="en-US" i="1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Customer transit services</a:t>
            </a:r>
            <a:endParaRPr lang="en-US" dirty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Fast processing times, interactive </a:t>
            </a:r>
            <a:r>
              <a:rPr lang="en-US" dirty="0"/>
              <a:t>LCD info screen</a:t>
            </a:r>
            <a:endParaRPr lang="en-US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Multi-lingual </a:t>
            </a:r>
            <a:r>
              <a:rPr lang="en-US" dirty="0"/>
              <a:t>staff </a:t>
            </a:r>
            <a:r>
              <a:rPr lang="en-US" dirty="0" smtClean="0"/>
              <a:t>and signage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Customer amenities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Free internet </a:t>
            </a:r>
            <a:r>
              <a:rPr lang="en-US" dirty="0"/>
              <a:t>access, </a:t>
            </a:r>
            <a:r>
              <a:rPr lang="en-US" dirty="0" smtClean="0"/>
              <a:t>computers</a:t>
            </a:r>
            <a:r>
              <a:rPr lang="en-US" dirty="0"/>
              <a:t>, showers, changing rooms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/>
              <a:t>Between flight </a:t>
            </a:r>
            <a:r>
              <a:rPr lang="en-US" dirty="0" smtClean="0"/>
              <a:t>tours, golf </a:t>
            </a:r>
            <a:r>
              <a:rPr lang="en-US" dirty="0"/>
              <a:t>outings </a:t>
            </a:r>
            <a:endParaRPr lang="en-US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Shops</a:t>
            </a:r>
            <a:r>
              <a:rPr lang="en-US" dirty="0"/>
              <a:t>, food courts, </a:t>
            </a:r>
            <a:r>
              <a:rPr lang="en-US" dirty="0" smtClean="0"/>
              <a:t>lounges, cultural centers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Staff training and improvement</a:t>
            </a:r>
            <a:endParaRPr lang="en-US" dirty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/>
              <a:t>ICAO training center </a:t>
            </a:r>
            <a:endParaRPr lang="en-US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ervice </a:t>
            </a:r>
            <a:r>
              <a:rPr lang="en-US" dirty="0"/>
              <a:t>Improvement </a:t>
            </a:r>
            <a:r>
              <a:rPr lang="en-US" dirty="0" smtClean="0"/>
              <a:t>Committee</a:t>
            </a:r>
            <a:endParaRPr lang="en-US" dirty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Incentive </a:t>
            </a:r>
            <a:r>
              <a:rPr lang="en-US" dirty="0"/>
              <a:t>program </a:t>
            </a:r>
            <a:endParaRPr lang="en-US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Technological innovations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Cooperation </a:t>
            </a:r>
            <a:r>
              <a:rPr lang="en-US" dirty="0"/>
              <a:t>and data sharing 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assenger </a:t>
            </a:r>
            <a:r>
              <a:rPr lang="en-US" dirty="0"/>
              <a:t>number forecasting 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6146" name="Picture 2" descr="C:\Users\Karen\AppData\Local\Microsoft\Windows\Temporary Internet Files\Content.IE5\ZPNKZ4MU\Incheon InternationalAirport Ch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67200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609356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0910"/>
            <a:ext cx="8305800" cy="609600"/>
          </a:xfrm>
        </p:spPr>
        <p:txBody>
          <a:bodyPr/>
          <a:lstStyle/>
          <a:p>
            <a:pPr algn="ctr"/>
            <a:r>
              <a:rPr lang="en-CA" dirty="0"/>
              <a:t> </a:t>
            </a:r>
            <a:r>
              <a:rPr lang="en-US" dirty="0"/>
              <a:t> T</a:t>
            </a:r>
            <a:r>
              <a:rPr lang="en-US" dirty="0" smtClean="0"/>
              <a:t>he e</a:t>
            </a:r>
            <a:r>
              <a:rPr lang="en-CA" dirty="0" err="1" smtClean="0"/>
              <a:t>ffects</a:t>
            </a:r>
            <a:r>
              <a:rPr lang="en-CA" dirty="0" smtClean="0"/>
              <a:t> </a:t>
            </a:r>
            <a:r>
              <a:rPr lang="en-CA" dirty="0"/>
              <a:t>of </a:t>
            </a:r>
            <a:r>
              <a:rPr lang="en-CA" dirty="0" err="1"/>
              <a:t>servicescapes</a:t>
            </a:r>
            <a:r>
              <a:rPr lang="en-CA" dirty="0"/>
              <a:t> 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on </a:t>
            </a:r>
            <a:r>
              <a:rPr lang="en-CA" dirty="0"/>
              <a:t>consumer behaviour</a:t>
            </a:r>
            <a:r>
              <a:rPr lang="en-US" dirty="0"/>
              <a:t/>
            </a:r>
            <a:br>
              <a:rPr lang="en-US" dirty="0"/>
            </a:br>
            <a:r>
              <a:rPr lang="en-CA" dirty="0"/>
              <a:t> 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1600200"/>
            <a:ext cx="655320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 smtClean="0"/>
              <a:t>Customers </a:t>
            </a:r>
            <a:r>
              <a:rPr lang="en-US" sz="2000" dirty="0"/>
              <a:t>loyalty incentives: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High perceived value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‘Get’ should exceed ‘Give’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Rewards for loyalty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 smtClean="0"/>
              <a:t>Company </a:t>
            </a:r>
            <a:r>
              <a:rPr lang="en-US" sz="2000" dirty="0"/>
              <a:t>benefits: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Higher profits through retaining customers</a:t>
            </a:r>
            <a:endParaRPr lang="en-US" sz="2000" dirty="0"/>
          </a:p>
          <a:p>
            <a:pPr marL="1257300" lvl="2" indent="-342900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⁻"/>
            </a:pPr>
            <a:r>
              <a:rPr lang="en-US" sz="2000" dirty="0" smtClean="0"/>
              <a:t>More </a:t>
            </a:r>
            <a:r>
              <a:rPr lang="en-US" sz="2000" dirty="0"/>
              <a:t>purchases overall</a:t>
            </a:r>
          </a:p>
          <a:p>
            <a:pPr marL="1257300" lvl="2" indent="-342900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⁻"/>
            </a:pPr>
            <a:r>
              <a:rPr lang="en-US" sz="2000" dirty="0" smtClean="0"/>
              <a:t>More </a:t>
            </a:r>
            <a:r>
              <a:rPr lang="en-US" sz="2000" dirty="0"/>
              <a:t>frequent purchases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Lowers operating costs</a:t>
            </a:r>
          </a:p>
          <a:p>
            <a:pPr marL="1257300" lvl="2" indent="-342900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⁻"/>
            </a:pPr>
            <a:r>
              <a:rPr lang="en-US" sz="2000" dirty="0"/>
              <a:t>No acquisition costs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Increases </a:t>
            </a:r>
            <a:r>
              <a:rPr lang="en-US" sz="2000" dirty="0"/>
              <a:t>company referrals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842615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rylishious design template">
  <a:themeElements>
    <a:clrScheme name="Office Theme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Berrylishious design template</Template>
  <TotalTime>2883</TotalTime>
  <Words>527</Words>
  <Application>Microsoft Macintosh PowerPoint</Application>
  <PresentationFormat>On-screen Show (4:3)</PresentationFormat>
  <Paragraphs>137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Courier New</vt:lpstr>
      <vt:lpstr>Tahoma</vt:lpstr>
      <vt:lpstr>Arial</vt:lpstr>
      <vt:lpstr>Berrylishious design template</vt:lpstr>
      <vt:lpstr>Document</vt:lpstr>
      <vt:lpstr>PowerPoint Presentation</vt:lpstr>
      <vt:lpstr>Topics Covered</vt:lpstr>
      <vt:lpstr>‘At Your Service’ Spotlight:  Hospitality Starbucks-style </vt:lpstr>
      <vt:lpstr>  Key characteristics of the servicescape </vt:lpstr>
      <vt:lpstr>  Elements of the servicescape </vt:lpstr>
      <vt:lpstr>The strategic role of the servicescape </vt:lpstr>
      <vt:lpstr>Developing servicescapes</vt:lpstr>
      <vt:lpstr>Snapshot:  Incheon Airport, Korea</vt:lpstr>
      <vt:lpstr>  The effects of servicescapes  on consumer behaviour  </vt:lpstr>
      <vt:lpstr>  How the servicescape impacts  consumers and employees  </vt:lpstr>
      <vt:lpstr>Common associations and human responses to colors   </vt:lpstr>
      <vt:lpstr>Waiting line strategies – 4 strategies</vt:lpstr>
      <vt:lpstr>Three possible queue configurations </vt:lpstr>
      <vt:lpstr>The psychology of waiting lines (Maister)</vt:lpstr>
      <vt:lpstr>Case Study: Attention to Detail at Cavas Wine Lodge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</dc:creator>
  <cp:lastModifiedBy>Microsoft Office User</cp:lastModifiedBy>
  <cp:revision>571</cp:revision>
  <cp:lastPrinted>1601-01-01T00:00:00Z</cp:lastPrinted>
  <dcterms:created xsi:type="dcterms:W3CDTF">2012-10-22T00:42:01Z</dcterms:created>
  <dcterms:modified xsi:type="dcterms:W3CDTF">2017-08-27T14:19:52Z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TC010900171033</vt:lpwstr>
  </property>
</Properties>
</file>